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15" r:id="rId6"/>
    <p:sldId id="328" r:id="rId7"/>
    <p:sldId id="332" r:id="rId8"/>
    <p:sldId id="311" r:id="rId9"/>
    <p:sldId id="313" r:id="rId10"/>
    <p:sldId id="316" r:id="rId11"/>
    <p:sldId id="312" r:id="rId12"/>
    <p:sldId id="330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265" r:id="rId31"/>
    <p:sldId id="309" r:id="rId32"/>
    <p:sldId id="270" r:id="rId33"/>
    <p:sldId id="272" r:id="rId34"/>
    <p:sldId id="273" r:id="rId35"/>
    <p:sldId id="274" r:id="rId36"/>
    <p:sldId id="276" r:id="rId37"/>
    <p:sldId id="275" r:id="rId38"/>
    <p:sldId id="278" r:id="rId39"/>
    <p:sldId id="294" r:id="rId40"/>
    <p:sldId id="295" r:id="rId41"/>
    <p:sldId id="296" r:id="rId42"/>
    <p:sldId id="281" r:id="rId43"/>
    <p:sldId id="297" r:id="rId44"/>
    <p:sldId id="298" r:id="rId45"/>
    <p:sldId id="279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82" r:id="rId57"/>
    <p:sldId id="331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0"/>
    <p:restoredTop sz="94560"/>
  </p:normalViewPr>
  <p:slideViewPr>
    <p:cSldViewPr snapToGrid="0" snapToObjects="1">
      <p:cViewPr varScale="1">
        <p:scale>
          <a:sx n="127" d="100"/>
          <a:sy n="127" d="100"/>
        </p:scale>
        <p:origin x="10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1: </a:t>
            </a:r>
            <a:r>
              <a:rPr lang="en-US" sz="3600" dirty="0" err="1"/>
              <a:t>Git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service velocity?</a:t>
            </a:r>
          </a:p>
          <a:p>
            <a:endParaRPr lang="en-US" dirty="0"/>
          </a:p>
          <a:p>
            <a:r>
              <a:rPr lang="en-US" dirty="0"/>
              <a:t>Amazon deploys code to production at least every </a:t>
            </a:r>
            <a:r>
              <a:rPr lang="en-US" b="1" dirty="0"/>
              <a:t>11.6</a:t>
            </a:r>
            <a:r>
              <a:rPr lang="en-US" dirty="0"/>
              <a:t> seconds (and this was back in 2011!)</a:t>
            </a:r>
          </a:p>
          <a:p>
            <a:endParaRPr lang="en-US" dirty="0"/>
          </a:p>
          <a:p>
            <a:r>
              <a:rPr lang="en-US" dirty="0"/>
              <a:t>Netflix deploys new software releases </a:t>
            </a:r>
            <a:r>
              <a:rPr lang="en-US" b="1" dirty="0"/>
              <a:t>thousands</a:t>
            </a:r>
            <a:r>
              <a:rPr lang="en-US" dirty="0"/>
              <a:t> of times a day. </a:t>
            </a:r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2016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Source control management &amp;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Architects focused on the big picture.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The fastest growing form of infrastructure today.</a:t>
            </a:r>
          </a:p>
          <a:p>
            <a:endParaRPr lang="en-US" dirty="0"/>
          </a:p>
          <a:p>
            <a:r>
              <a:rPr lang="en-US" dirty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Source control management</a:t>
            </a:r>
          </a:p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Code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is a survey course and it will not turn you into a DevOps or cloud expert in 4 months.</a:t>
            </a:r>
          </a:p>
          <a:p>
            <a:endParaRPr lang="en-US" dirty="0"/>
          </a:p>
          <a:p>
            <a:r>
              <a:rPr lang="en-US" dirty="0"/>
              <a:t>It's not a management course. You will write code and work with technology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 Share your knowledge and experience with the class. </a:t>
            </a:r>
          </a:p>
          <a:p>
            <a:endParaRPr lang="en-US" dirty="0"/>
          </a:p>
          <a:p>
            <a:r>
              <a:rPr lang="en-US" dirty="0"/>
              <a:t>Assignments will start out fairly prescriptive at first, but become less so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</a:t>
            </a:r>
            <a:r>
              <a:rPr lang="is-IS" dirty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20+ years in IT working </a:t>
            </a:r>
            <a:br>
              <a:rPr lang="en-US" sz="2800" dirty="0"/>
            </a:br>
            <a:r>
              <a:rPr lang="en-US" sz="2800" dirty="0"/>
              <a:t>with tech startups and 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Definition: “Version control, also known as source control, is the </a:t>
            </a:r>
            <a:r>
              <a:rPr lang="en-US" sz="2800" b="1" dirty="0"/>
              <a:t>management of changes to documents</a:t>
            </a:r>
            <a:r>
              <a:rPr lang="en-US" sz="2800" dirty="0"/>
              <a:t>, computer programs, large web sites, and other collections of information.” – </a:t>
            </a:r>
            <a:r>
              <a:rPr lang="en-US" sz="2800" i="1" dirty="0"/>
              <a:t>Wikipedia</a:t>
            </a:r>
          </a:p>
          <a:p>
            <a:endParaRPr lang="en-US" sz="2800" i="1" dirty="0"/>
          </a:p>
          <a:p>
            <a:r>
              <a:rPr lang="en-US" sz="2800" dirty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/>
              <a:t>We use source control systems to:</a:t>
            </a:r>
          </a:p>
          <a:p>
            <a:pPr lvl="1"/>
            <a:r>
              <a:rPr lang="en-US" sz="2000" dirty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/>
              <a:t>Maintain different releases of software code</a:t>
            </a:r>
          </a:p>
          <a:p>
            <a:pPr lvl="1"/>
            <a:r>
              <a:rPr lang="en-US" sz="2000" dirty="0"/>
              <a:t>Effectively collaborate as a team on a single set of artifacts</a:t>
            </a:r>
          </a:p>
          <a:p>
            <a:pPr lvl="1"/>
            <a:endParaRPr lang="en-US" sz="2000" dirty="0"/>
          </a:p>
          <a:p>
            <a:r>
              <a:rPr lang="en-US" sz="2400" dirty="0"/>
              <a:t>First systems was SCCS, written in 1972 by </a:t>
            </a:r>
            <a:r>
              <a:rPr lang="en-US" sz="2400" dirty="0" err="1"/>
              <a:t>Rochkind</a:t>
            </a:r>
            <a:r>
              <a:rPr lang="en-US" sz="2400" dirty="0"/>
              <a:t> at Bell Labs.</a:t>
            </a:r>
          </a:p>
          <a:p>
            <a:endParaRPr lang="en-US" sz="2400" dirty="0"/>
          </a:p>
          <a:p>
            <a:r>
              <a:rPr lang="en-US" sz="2400" dirty="0"/>
              <a:t>Then came RCS, CVS, and Subversion</a:t>
            </a:r>
          </a:p>
          <a:p>
            <a:pPr lvl="1"/>
            <a:r>
              <a:rPr lang="en-US" sz="2000" dirty="0"/>
              <a:t>Dozens of commercial solutions available: Perforce, </a:t>
            </a:r>
            <a:r>
              <a:rPr lang="en-US" sz="2000" dirty="0" err="1"/>
              <a:t>ClearCase</a:t>
            </a:r>
            <a:r>
              <a:rPr lang="en-US" sz="2000" dirty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</a:t>
            </a:r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Local</a:t>
            </a:r>
          </a:p>
          <a:p>
            <a:pPr lvl="1"/>
            <a:r>
              <a:rPr lang="en-US" dirty="0"/>
              <a:t>Simple file </a:t>
            </a:r>
          </a:p>
          <a:p>
            <a:pPr marL="457200" lvl="1" indent="0">
              <a:buNone/>
            </a:pPr>
            <a:r>
              <a:rPr lang="en-US" dirty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RCS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Centralized</a:t>
            </a:r>
          </a:p>
          <a:p>
            <a:pPr lvl="1"/>
            <a:r>
              <a:rPr lang="en-US" dirty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on same files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Central server = </a:t>
            </a:r>
            <a:br>
              <a:rPr lang="en-US" dirty="0"/>
            </a:br>
            <a:r>
              <a:rPr lang="en-US" dirty="0"/>
              <a:t>single point of failure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Hard to branch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Subversion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Distributed</a:t>
            </a:r>
          </a:p>
          <a:p>
            <a:pPr lvl="1"/>
            <a:r>
              <a:rPr lang="en-US" dirty="0"/>
              <a:t>Uses distributed team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on their </a:t>
            </a:r>
            <a:r>
              <a:rPr lang="en-US" u="sng" dirty="0"/>
              <a:t>own</a:t>
            </a:r>
            <a:r>
              <a:rPr lang="en-US" dirty="0"/>
              <a:t> set of files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Easy to branch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conflicts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 err="1"/>
              <a:t>Git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popular open source distributed source control management system.</a:t>
            </a:r>
          </a:p>
          <a:p>
            <a:endParaRPr lang="en-US" dirty="0"/>
          </a:p>
          <a:p>
            <a:r>
              <a:rPr lang="en-US" dirty="0"/>
              <a:t>Initially designed by Linus Torvalds (Linux) in 2005.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Super fast patching.</a:t>
            </a:r>
          </a:p>
          <a:p>
            <a:pPr lvl="1"/>
            <a:r>
              <a:rPr lang="en-US" dirty="0"/>
              <a:t>Supports one developer or thousands of developers.</a:t>
            </a:r>
          </a:p>
          <a:p>
            <a:pPr lvl="1"/>
            <a:r>
              <a:rPr lang="en-US" dirty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do you hope to learn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File(s)</a:t>
            </a:r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project: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Download an existing project: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Git</a:t>
            </a:r>
            <a:r>
              <a:rPr lang="en-US" dirty="0"/>
              <a:t> 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Git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only creates new files when a file is modified.</a:t>
            </a:r>
          </a:p>
          <a:p>
            <a:r>
              <a:rPr lang="en-US" dirty="0" err="1"/>
              <a:t>Git</a:t>
            </a:r>
            <a:r>
              <a:rPr lang="en-US" dirty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Commits contain:</a:t>
            </a:r>
          </a:p>
          <a:p>
            <a:endParaRPr lang="en-US" dirty="0"/>
          </a:p>
          <a:p>
            <a:pPr lvl="1"/>
            <a:r>
              <a:rPr lang="en-US" dirty="0"/>
              <a:t>SHA-1 checksum (Commit Hash)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Reference to parent commit(s)</a:t>
            </a:r>
          </a:p>
          <a:p>
            <a:pPr lvl="1"/>
            <a:r>
              <a:rPr lang="en-US" dirty="0"/>
              <a:t>Tree</a:t>
            </a:r>
          </a:p>
          <a:p>
            <a:pPr lvl="2"/>
            <a:r>
              <a:rPr lang="en-US" dirty="0"/>
              <a:t>Contains references to all the files in the snapshot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Checkout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repository is a copy of the local repository hosted on a network.</a:t>
            </a:r>
          </a:p>
          <a:p>
            <a:endParaRPr lang="en-US" dirty="0"/>
          </a:p>
          <a:p>
            <a:r>
              <a:rPr lang="en-US" dirty="0"/>
              <a:t>Other people can </a:t>
            </a:r>
            <a:r>
              <a:rPr lang="en-US" b="1" dirty="0"/>
              <a:t>clone</a:t>
            </a:r>
            <a:r>
              <a:rPr lang="en-US" dirty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Merge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Merge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best way to learn </a:t>
            </a:r>
            <a:r>
              <a:rPr lang="en-US" dirty="0" err="1"/>
              <a:t>Git</a:t>
            </a:r>
            <a:r>
              <a:rPr lang="en-US" dirty="0"/>
              <a:t> is by using the </a:t>
            </a:r>
            <a:r>
              <a:rPr lang="en-US" dirty="0" err="1"/>
              <a:t>git</a:t>
            </a:r>
            <a:r>
              <a:rPr lang="en-US" dirty="0"/>
              <a:t> command using a command line interface (terminal shell)</a:t>
            </a:r>
          </a:p>
          <a:p>
            <a:endParaRPr lang="en-US" dirty="0"/>
          </a:p>
          <a:p>
            <a:r>
              <a:rPr lang="en-US" dirty="0"/>
              <a:t>You can also use graphical </a:t>
            </a:r>
            <a:r>
              <a:rPr lang="en-US" dirty="0" err="1"/>
              <a:t>Git</a:t>
            </a:r>
            <a:r>
              <a:rPr lang="en-US" dirty="0"/>
              <a:t> clients such as Source Tree</a:t>
            </a:r>
          </a:p>
          <a:p>
            <a:pPr lvl="1"/>
            <a:r>
              <a:rPr lang="en-US" dirty="0"/>
              <a:t>These are very helpful when working with large teams</a:t>
            </a:r>
          </a:p>
          <a:p>
            <a:pPr lvl="1"/>
            <a:endParaRPr lang="en-US" dirty="0"/>
          </a:p>
          <a:p>
            <a:r>
              <a:rPr lang="en-US" dirty="0"/>
              <a:t>Refer to </a:t>
            </a:r>
            <a:r>
              <a:rPr lang="en-US" dirty="0" err="1"/>
              <a:t>Git</a:t>
            </a:r>
            <a:r>
              <a:rPr lang="en-US" dirty="0"/>
              <a:t> Hands-On Guide</a:t>
            </a:r>
          </a:p>
          <a:p>
            <a:endParaRPr lang="en-US" dirty="0"/>
          </a:p>
          <a:p>
            <a:r>
              <a:rPr lang="en-US" dirty="0"/>
              <a:t>Book: 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 err="1"/>
              <a:t>MacOS</a:t>
            </a:r>
            <a:r>
              <a:rPr lang="en-US" sz="1100" b="1" dirty="0"/>
              <a:t> Commands:</a:t>
            </a:r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</a:t>
            </a:r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data.json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Windows Commands: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(use </a:t>
            </a:r>
            <a:r>
              <a:rPr lang="en-US" sz="1100" dirty="0" err="1"/>
              <a:t>gitup</a:t>
            </a:r>
            <a:r>
              <a:rPr lang="en-US" sz="1100" dirty="0"/>
              <a:t> for visual learning)</a:t>
            </a:r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1: Set up accounts</a:t>
            </a:r>
          </a:p>
          <a:p>
            <a:r>
              <a:rPr lang="en-US" dirty="0"/>
              <a:t>Read </a:t>
            </a:r>
            <a:r>
              <a:rPr lang="en-US" i="1" dirty="0" err="1"/>
              <a:t>Git</a:t>
            </a:r>
            <a:r>
              <a:rPr lang="en-US" i="1" dirty="0"/>
              <a:t> Hands On Guide</a:t>
            </a:r>
          </a:p>
          <a:p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r>
              <a:rPr lang="en-US"/>
              <a:t>Watch Lecture 2 videos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software done when a developer finishes writing the code? </a:t>
            </a:r>
          </a:p>
          <a:p>
            <a:endParaRPr lang="en-US" dirty="0"/>
          </a:p>
          <a:p>
            <a:r>
              <a:rPr lang="en-US" dirty="0"/>
              <a:t>How about when it’s reviewed? </a:t>
            </a:r>
          </a:p>
          <a:p>
            <a:endParaRPr lang="en-US" dirty="0"/>
          </a:p>
          <a:p>
            <a:r>
              <a:rPr lang="en-US" dirty="0"/>
              <a:t>Maybe when it’s tested?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is done when it’s delivered to the customer.</a:t>
            </a:r>
          </a:p>
          <a:p>
            <a:pPr lvl="1"/>
            <a:r>
              <a:rPr lang="en-US" dirty="0"/>
              <a:t>(And then the process starts all over again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Software doesn’t provide any value to anyone until it’s actually used.</a:t>
            </a:r>
          </a:p>
          <a:p>
            <a:endParaRPr lang="en-US" dirty="0"/>
          </a:p>
          <a:p>
            <a:r>
              <a:rPr lang="en-US" dirty="0"/>
              <a:t>DevOps is primarily concerned with this software delivery lifecycle.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8764</TotalTime>
  <Words>1786</Words>
  <Application>Microsoft Macintosh PowerPoint</Application>
  <PresentationFormat>On-screen Show (4:3)</PresentationFormat>
  <Paragraphs>387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Avenir Black</vt:lpstr>
      <vt:lpstr>Calibri</vt:lpstr>
      <vt:lpstr>Consolas</vt:lpstr>
      <vt:lpstr>Mangal</vt:lpstr>
      <vt:lpstr>Office Theme</vt:lpstr>
      <vt:lpstr>DevOps &amp; Cloud Infrastructure SEIS 665 Week 1: Git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157</cp:revision>
  <dcterms:created xsi:type="dcterms:W3CDTF">2016-03-17T15:27:29Z</dcterms:created>
  <dcterms:modified xsi:type="dcterms:W3CDTF">2018-01-28T01:56:37Z</dcterms:modified>
</cp:coreProperties>
</file>